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63" r:id="rId2"/>
    <p:sldId id="270" r:id="rId3"/>
    <p:sldId id="269" r:id="rId4"/>
    <p:sldId id="271" r:id="rId5"/>
    <p:sldId id="281" r:id="rId6"/>
    <p:sldId id="272" r:id="rId7"/>
    <p:sldId id="273" r:id="rId8"/>
    <p:sldId id="280" r:id="rId9"/>
    <p:sldId id="276" r:id="rId10"/>
    <p:sldId id="274" r:id="rId11"/>
    <p:sldId id="278" r:id="rId12"/>
    <p:sldId id="275" r:id="rId13"/>
    <p:sldId id="279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60745-02DF-429A-9FEB-997D952E1301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8139C-B0F5-44CC-BBD0-D9E0D0303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0F69-B57D-4A80-A537-4FDB4A237B90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98EC-6E14-4AE8-8087-EA11A8ECBDF2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79A8-F031-4604-959C-64966983D0C1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A134-70A3-4549-9DF0-698085680DFD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7E5E-76B8-439B-B108-BA86ABDD4D73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32AB-AD7B-497D-ACC6-E57B1AF562AE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1DB3-992C-4312-AD04-8570D0381DE3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8008-CAFF-4779-B8D2-5EC6BB6C2AFD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46C8-6736-4874-B53B-4877000CF361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D6A0-1F60-4F51-BE8B-48965DFBA501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84B6-F66F-4692-BED6-C5952C41952A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EC76BF-B070-4231-B63F-5C3F775EB1AA}" type="datetime1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44FBB1-FA02-48E1-877F-1072D2499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anchor="ctr"/>
          <a:lstStyle/>
          <a:p>
            <a:pPr algn="just">
              <a:buNone/>
            </a:pPr>
            <a:r>
              <a:rPr lang="ru-RU" sz="3200" dirty="0" smtClean="0">
                <a:latin typeface="+mj-lt"/>
              </a:rPr>
              <a:t>      Предоставление платежных документов для уплаты взносов на капитальный ремонт от имени регионального оператора, владельца специального счета.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Выставление счетов собственникам нежилых помещений и ОМС</a:t>
            </a:r>
          </a:p>
          <a:p>
            <a:pPr lvl="1"/>
            <a:endParaRPr lang="ru-RU" sz="2000" dirty="0" smtClean="0">
              <a:latin typeface="+mj-lt"/>
            </a:endParaRPr>
          </a:p>
          <a:p>
            <a:pPr lvl="1"/>
            <a:r>
              <a:rPr lang="ru-RU" sz="2000" dirty="0" smtClean="0">
                <a:latin typeface="+mj-lt"/>
              </a:rPr>
              <a:t>УК, РКЦ и орган местного самоуправления проводят </a:t>
            </a:r>
            <a:r>
              <a:rPr lang="ru-RU" sz="2000" b="1" dirty="0" smtClean="0">
                <a:latin typeface="+mj-lt"/>
              </a:rPr>
              <a:t>согласование общей площади </a:t>
            </a:r>
            <a:r>
              <a:rPr lang="ru-RU" sz="2000" dirty="0" smtClean="0">
                <a:latin typeface="+mj-lt"/>
              </a:rPr>
              <a:t>жилых помещений, сдаваемых по договору социальному найма, результаты согласования оформляются Актом сверки.</a:t>
            </a:r>
          </a:p>
          <a:p>
            <a:pPr lvl="1"/>
            <a:r>
              <a:rPr lang="ru-RU" sz="2000" b="1" dirty="0" smtClean="0">
                <a:latin typeface="+mj-lt"/>
              </a:rPr>
              <a:t>На основании Акта сверки, </a:t>
            </a:r>
            <a:r>
              <a:rPr lang="ru-RU" sz="2000" dirty="0" smtClean="0">
                <a:latin typeface="+mj-lt"/>
              </a:rPr>
              <a:t>подписанного представителем Исполнителя и представителем органа местного самоуправления, УК, РКЦ производит </a:t>
            </a:r>
            <a:r>
              <a:rPr lang="ru-RU" sz="2000" b="1" dirty="0" smtClean="0">
                <a:latin typeface="+mj-lt"/>
              </a:rPr>
              <a:t>расчет платежей взноса на капитальный ремонт </a:t>
            </a:r>
            <a:r>
              <a:rPr lang="ru-RU" sz="2000" dirty="0" smtClean="0">
                <a:latin typeface="+mj-lt"/>
              </a:rPr>
              <a:t>для органов местного самоуправления.</a:t>
            </a:r>
          </a:p>
          <a:p>
            <a:pPr lvl="1"/>
            <a:r>
              <a:rPr lang="ru-RU" sz="2000" b="1" dirty="0" smtClean="0">
                <a:latin typeface="+mj-lt"/>
              </a:rPr>
              <a:t>УК доставляет счета </a:t>
            </a:r>
            <a:r>
              <a:rPr lang="ru-RU" sz="2000" dirty="0" smtClean="0">
                <a:latin typeface="+mj-lt"/>
              </a:rPr>
              <a:t>собственникам нежилых помещений и администрациям муниципальных поселений.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>
            <a:normAutofit fontScale="70000" lnSpcReduction="20000"/>
          </a:bodyPr>
          <a:lstStyle/>
          <a:p>
            <a:pPr marL="274320" lvl="1" indent="-27432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ru-RU" sz="3200" b="1" dirty="0" smtClean="0"/>
              <a:t>Подписание договора «О формировании фонда капитального ремонта и об организации проведения капитального ремонта общего имущества</a:t>
            </a:r>
          </a:p>
          <a:p>
            <a:pPr marL="274320" lvl="1" indent="-274320" algn="ctr">
              <a:spcBef>
                <a:spcPts val="580"/>
              </a:spcBef>
              <a:buClr>
                <a:schemeClr val="accent1"/>
              </a:buClr>
              <a:buNone/>
            </a:pPr>
            <a:endParaRPr lang="ru-RU" sz="3100" b="1" dirty="0" smtClean="0">
              <a:latin typeface="+mj-lt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ru-RU" sz="2900" dirty="0" smtClean="0">
                <a:latin typeface="+mj-lt"/>
              </a:rPr>
              <a:t>До 10 апреля 2014 г. предоставить проект договора «О формировании фонда капитального ремонта и об организации проведения капитального ремонта общего имущества в этом многоквартирном доме» собственникам помещений МКД, организовать работу по подписанию договора собственниками помещений. По мере подписания собственниками помещений предоставить договор Заказчику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ru-RU" sz="2900" dirty="0" smtClean="0">
                <a:latin typeface="+mj-lt"/>
              </a:rPr>
              <a:t>Ст. 181 п.3 ЖК: «…региональный оператор в течение десяти дней после принятия органом местного самоуправления решения о формировании фонда капитального ремонта в отношении многоквартирного дома на счете регионального оператора должен направить собственникам помещений в этом многоквартирном доме и (или) лицам, осуществляющим управление этим многоквартирным домом, проект договора о формировании фонда капитального ремонта и об организации проведения капитального ремонта общего имущества в этом многоквартирном доме.</a:t>
            </a:r>
            <a:endParaRPr lang="ru-RU" sz="29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Работа с неплательщиками</a:t>
            </a:r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НО "Фонд КР Ленинградской области"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183088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ru-RU" sz="2200" dirty="0" smtClean="0">
                <a:latin typeface="+mj-lt"/>
              </a:rPr>
              <a:t>Производить начисление пеней собственникам помещений в многоквартирном доме, несвоевременно и (или) не полностью уплативших взносы на капитальный ремонт в установленном в порядке, предусмотренном частью 14  статьи 155 Жилищного кодекса РФ.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ru-RU" sz="2200" dirty="0" smtClean="0">
                <a:latin typeface="+mj-lt"/>
              </a:rPr>
              <a:t>Направлять предупреждения неплательщикам о наличии задолженности по оплате взноса на капитальный ремонт свыше 3 месяцев для осуществления взыскания долга в судебном порядке, вести реестр предупреждений и ежемесячно передавать его Заказчику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ru-RU" sz="2200" dirty="0" smtClean="0">
                <a:latin typeface="+mj-lt"/>
              </a:rPr>
              <a:t>Работа по взысканию неплатежей будет регламентироваться  отдельным договором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6048672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6000" b="1" dirty="0" smtClean="0">
                <a:latin typeface="+mj-lt"/>
              </a:rPr>
              <a:t>Сбор платежей</a:t>
            </a:r>
          </a:p>
          <a:p>
            <a:r>
              <a:rPr lang="ru-RU" sz="5000" dirty="0" smtClean="0">
                <a:latin typeface="+mj-lt"/>
              </a:rPr>
              <a:t>В случаях, когда сбор платы за ЖКУ и взноса на КР осуществляется УК, РКЦ </a:t>
            </a:r>
            <a:r>
              <a:rPr lang="ru-RU" sz="5000" b="1" dirty="0" smtClean="0">
                <a:latin typeface="+mj-lt"/>
              </a:rPr>
              <a:t>через собственные кассы</a:t>
            </a:r>
            <a:r>
              <a:rPr lang="ru-RU" sz="5000" dirty="0" smtClean="0">
                <a:latin typeface="+mj-lt"/>
              </a:rPr>
              <a:t>, между УК и РО заключается договор на предоставление платежного документа и прием платы за взнос на КР. Особенности договорных отношений при этом следующие:</a:t>
            </a:r>
          </a:p>
          <a:p>
            <a:r>
              <a:rPr lang="ru-RU" sz="5000" dirty="0" smtClean="0">
                <a:latin typeface="+mj-lt"/>
              </a:rPr>
              <a:t>Прием и обработка платежей взноса на капитальный ремонт должна проводится </a:t>
            </a:r>
            <a:r>
              <a:rPr lang="ru-RU" sz="5000" b="1" dirty="0" smtClean="0">
                <a:latin typeface="+mj-lt"/>
              </a:rPr>
              <a:t>в соответствие с требованиями  ФЗ - 103 </a:t>
            </a:r>
            <a:r>
              <a:rPr lang="ru-RU" sz="5000" dirty="0" smtClean="0">
                <a:latin typeface="+mj-lt"/>
              </a:rPr>
              <a:t>от 3 июня 2009 г. "О деятельности по приему платежей физических лиц, осуществляемой платежными агентами».</a:t>
            </a:r>
          </a:p>
          <a:p>
            <a:pPr lvl="0"/>
            <a:r>
              <a:rPr lang="ru-RU" sz="5000" dirty="0" smtClean="0">
                <a:latin typeface="+mj-lt"/>
              </a:rPr>
              <a:t>Платежный агент при приеме платежей обязан использовать </a:t>
            </a:r>
            <a:r>
              <a:rPr lang="ru-RU" sz="5000" b="1" dirty="0" smtClean="0">
                <a:latin typeface="+mj-lt"/>
              </a:rPr>
              <a:t>контрольно-кассовую технику </a:t>
            </a:r>
            <a:r>
              <a:rPr lang="ru-RU" sz="5000" dirty="0" smtClean="0">
                <a:latin typeface="+mj-lt"/>
              </a:rPr>
              <a:t>с фискальной памятью и контрольной лентой</a:t>
            </a:r>
          </a:p>
          <a:p>
            <a:pPr lvl="0"/>
            <a:r>
              <a:rPr lang="ru-RU" sz="5000" dirty="0" smtClean="0">
                <a:latin typeface="+mj-lt"/>
              </a:rPr>
              <a:t>Платежный агент при приеме платежей обязан использовать </a:t>
            </a:r>
            <a:r>
              <a:rPr lang="ru-RU" sz="5000" b="1" dirty="0" smtClean="0">
                <a:latin typeface="+mj-lt"/>
              </a:rPr>
              <a:t>отдельный банковский счет </a:t>
            </a:r>
            <a:r>
              <a:rPr lang="ru-RU" sz="5000" dirty="0" smtClean="0">
                <a:latin typeface="+mj-lt"/>
              </a:rPr>
              <a:t>для осуществления расчетов.</a:t>
            </a:r>
          </a:p>
          <a:p>
            <a:pPr lvl="0"/>
            <a:r>
              <a:rPr lang="ru-RU" sz="5000" dirty="0" smtClean="0">
                <a:latin typeface="+mj-lt"/>
              </a:rPr>
              <a:t>Платежный агент вправе осуществлять прием платежей после его </a:t>
            </a:r>
            <a:r>
              <a:rPr lang="ru-RU" sz="5000" b="1" dirty="0" smtClean="0">
                <a:latin typeface="+mj-lt"/>
              </a:rPr>
              <a:t>постановки на учет </a:t>
            </a:r>
            <a:r>
              <a:rPr lang="ru-RU" sz="5000" dirty="0" smtClean="0">
                <a:latin typeface="+mj-lt"/>
              </a:rPr>
              <a:t>уполномоченным органом в порядке, установленном законодательством о противодействии легализации (отмыванию) доходов, полученных преступным путем, и финансированию терроризма, и согласования правил внутреннего контроля в указанном порядке.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5759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Определение способа оплаты комиссионного вознаграждения банковских организаций по приему взносов на КР</a:t>
            </a:r>
          </a:p>
          <a:p>
            <a:r>
              <a:rPr lang="ru-RU" sz="2000" dirty="0" smtClean="0"/>
              <a:t>Комиссионного вознаграждения по приему платежей оплачивается жителями,  либо РО</a:t>
            </a:r>
          </a:p>
          <a:p>
            <a:pPr algn="ctr">
              <a:buNone/>
            </a:pPr>
            <a:r>
              <a:rPr lang="ru-RU" sz="2000" b="1" dirty="0" smtClean="0"/>
              <a:t>Стоимость услуг по договору</a:t>
            </a:r>
          </a:p>
          <a:p>
            <a:r>
              <a:rPr lang="ru-RU" sz="2000" dirty="0" smtClean="0"/>
              <a:t>Стоимость услуг Исполнителя по  договору ежемесячно составляет </a:t>
            </a:r>
            <a:r>
              <a:rPr lang="ru-RU" sz="2000" b="1" dirty="0" smtClean="0"/>
              <a:t>2,0 % </a:t>
            </a:r>
            <a:r>
              <a:rPr lang="ru-RU" sz="2000" dirty="0" smtClean="0"/>
              <a:t>(два процента) от общей суммы начисленных  Исполнителем платежей на имя Заказчика за прошедший месяц, в том числе НДС-18% от стоимости услуг Исполнителя.</a:t>
            </a:r>
          </a:p>
          <a:p>
            <a:r>
              <a:rPr lang="ru-RU" sz="2000" dirty="0" smtClean="0"/>
              <a:t>Стоимость услуг УК, РКЦ по приему платежей взносов на капитальный ремонт  Исполнителя по договору ежемесячно составляет 1,0 % (один процент) от общей суммы принятых платежей Исполнителем за прошедший месяц, в том числе НДС-18% от стоимости услуг Исполнителя.</a:t>
            </a:r>
          </a:p>
          <a:p>
            <a:pPr lvl="0"/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3460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Взаимодействие УК и РО</a:t>
            </a:r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j-lt"/>
              </a:rPr>
              <a:t>Предоставление платежных документов</a:t>
            </a:r>
          </a:p>
          <a:p>
            <a:r>
              <a:rPr lang="ru-RU" sz="2000" dirty="0" smtClean="0">
                <a:latin typeface="+mj-lt"/>
              </a:rPr>
              <a:t>Организация работы с неплатежами</a:t>
            </a:r>
          </a:p>
          <a:p>
            <a:r>
              <a:rPr lang="ru-RU" sz="2000" dirty="0" smtClean="0">
                <a:latin typeface="+mj-lt"/>
              </a:rPr>
              <a:t>Проведение мониторинга технического состояния МКД</a:t>
            </a:r>
          </a:p>
          <a:p>
            <a:r>
              <a:rPr lang="ru-RU" sz="2000" dirty="0" smtClean="0">
                <a:latin typeface="+mj-lt"/>
              </a:rPr>
              <a:t>Организация КР МКД:</a:t>
            </a:r>
          </a:p>
          <a:p>
            <a:pPr lvl="1"/>
            <a:r>
              <a:rPr lang="ru-RU" sz="2000" dirty="0" smtClean="0">
                <a:latin typeface="+mj-lt"/>
              </a:rPr>
              <a:t>Подготовка и проведение общих собраний</a:t>
            </a:r>
          </a:p>
          <a:p>
            <a:pPr lvl="1"/>
            <a:r>
              <a:rPr lang="ru-RU" sz="2000" dirty="0" smtClean="0">
                <a:latin typeface="+mj-lt"/>
              </a:rPr>
              <a:t>Участие УК в качестве подрядных организаций по выполнению работ КР МКД</a:t>
            </a:r>
          </a:p>
          <a:p>
            <a:pPr lvl="1"/>
            <a:r>
              <a:rPr lang="ru-RU" sz="2000" dirty="0" smtClean="0">
                <a:latin typeface="+mj-lt"/>
              </a:rPr>
              <a:t>Участие УК в приемке работ </a:t>
            </a:r>
          </a:p>
          <a:p>
            <a:r>
              <a:rPr lang="ru-RU" sz="2000" dirty="0" smtClean="0">
                <a:latin typeface="+mj-lt"/>
              </a:rPr>
              <a:t>Взаимодействие по вопросам информационно-разъяснительной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r>
              <a:rPr lang="ru-RU" sz="2700" b="1" dirty="0" smtClean="0">
                <a:solidFill>
                  <a:schemeClr val="tx1"/>
                </a:solidFill>
                <a:latin typeface="+mj-lt"/>
              </a:rPr>
              <a:t>Участие РО и УК в организации КР МКД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827584" y="764705"/>
          <a:ext cx="7772400" cy="558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080120"/>
                <a:gridCol w="931640"/>
              </a:tblGrid>
              <a:tr h="4909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Функции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Счет РО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Спецсчет РО</a:t>
                      </a:r>
                    </a:p>
                  </a:txBody>
                  <a:tcPr marL="68580" marR="68580" marT="0" marB="0"/>
                </a:tc>
              </a:tr>
              <a:tr h="4981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аккумулирование взносов на капитальный ремонт счете, счетах регионального оператора;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РО 180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РО 180 ст.</a:t>
                      </a:r>
                    </a:p>
                  </a:txBody>
                  <a:tcPr marL="68580" marR="68580" marT="0" marB="0"/>
                </a:tc>
              </a:tr>
              <a:tr h="345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осуществление функций технического заказчика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РО 180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РО 180 ст.</a:t>
                      </a:r>
                    </a:p>
                  </a:txBody>
                  <a:tcPr marL="68580" marR="68580" marT="0" marB="0"/>
                </a:tc>
              </a:tr>
              <a:tr h="665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финансирование расходов на капитальный ремонт общего имущества в многоквартирных домах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РО 180 ст., 182 ст. п1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РО 180 ст., 182 ст. п.1</a:t>
                      </a:r>
                    </a:p>
                  </a:txBody>
                  <a:tcPr marL="68580" marR="68580" marT="0" marB="0"/>
                </a:tc>
              </a:tr>
              <a:tr h="3041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обеспечение проведение капитального ремонта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РО ст. 182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6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подготовка и направление собственникам помещений предложений о сроке начала капитального ремонта, необходимом перечне и об объеме работ, их стоимости, о порядке и об источниках финансирования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РО ст. 182 п.2 ч.1, ст.189 п.2,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УК ст.189 п.2, 3</a:t>
                      </a:r>
                    </a:p>
                  </a:txBody>
                  <a:tcPr marL="68580" marR="68580" marT="0" marB="0"/>
                </a:tc>
              </a:tr>
              <a:tr h="996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подготовка задания на оказание выполнение работ по капитальному ремонту и при необходимости подготовку проектной документации на проведение </a:t>
                      </a: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капитального </a:t>
                      </a:r>
                      <a:r>
                        <a:rPr lang="ru-RU" sz="1800" smtClean="0">
                          <a:latin typeface="Calibri"/>
                          <a:ea typeface="Calibri"/>
                          <a:cs typeface="Times New Roman"/>
                        </a:rPr>
                        <a:t>ремонта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РО ст. 182 п.2 ч.2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81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привлечение  подрядных организаций и заключение с ними договоров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РО ст. 182 п.2 ч.3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9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осуществление приемки выполненных работ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РО ст. 182 п.2 ч.5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Подготовительная работа</a:t>
            </a:r>
            <a:endParaRPr lang="ru-RU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47260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+mj-lt"/>
              </a:rPr>
              <a:t>Проект Постановления Правительства Ленинградской области об утверждении Порядка подготовки и предоставления платежных документов для уплаты взносов на капитальный ремонт от имени регионального оператора, владельца специального счета.</a:t>
            </a:r>
          </a:p>
          <a:p>
            <a:pPr lvl="0"/>
            <a:r>
              <a:rPr lang="ru-RU" sz="2000" dirty="0" smtClean="0">
                <a:latin typeface="+mj-lt"/>
              </a:rPr>
              <a:t>Типовой договор с третьими лицами на предоставление платежных документов для уплаты взноса на капитальный ремонт общего имущества МКД.</a:t>
            </a:r>
          </a:p>
          <a:p>
            <a:pPr lvl="0"/>
            <a:r>
              <a:rPr lang="ru-RU" sz="2000" dirty="0" smtClean="0">
                <a:latin typeface="+mj-lt"/>
              </a:rPr>
              <a:t>Типовой договор с банковскими агентами по приему платежей взноса на капитальный ремонт общего имущества МКД.</a:t>
            </a:r>
          </a:p>
          <a:p>
            <a:r>
              <a:rPr lang="ru-RU" sz="2000" dirty="0" smtClean="0">
                <a:latin typeface="+mj-lt"/>
              </a:rPr>
              <a:t>Совещание на уровне КЖКХ и Т с участием руководителей УК и РКЦ</a:t>
            </a:r>
          </a:p>
          <a:p>
            <a:r>
              <a:rPr lang="ru-RU" sz="2000" dirty="0" smtClean="0">
                <a:latin typeface="+mj-lt"/>
              </a:rPr>
              <a:t>Результаты ответов УК на письмо РО </a:t>
            </a:r>
          </a:p>
          <a:p>
            <a:r>
              <a:rPr lang="ru-RU" sz="2000" dirty="0" smtClean="0">
                <a:latin typeface="+mj-lt"/>
              </a:rPr>
              <a:t>Результаты обсуждения проекта типового договора</a:t>
            </a:r>
          </a:p>
          <a:p>
            <a:pPr>
              <a:buNone/>
            </a:pPr>
            <a:endParaRPr lang="ru-RU" sz="2000" dirty="0" smtClean="0">
              <a:latin typeface="+mj-lt"/>
            </a:endParaRPr>
          </a:p>
          <a:p>
            <a:pPr>
              <a:buNone/>
            </a:pPr>
            <a:endParaRPr lang="ru-RU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Особенности договора на предоставление платежного документа</a:t>
            </a:r>
            <a:endParaRPr lang="ru-RU" sz="3600" dirty="0" smtClean="0">
              <a:latin typeface="+mj-lt"/>
            </a:endParaRP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Соблюдение требований ФЗ-152 «О персональных данных»</a:t>
            </a:r>
          </a:p>
          <a:p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На основании ст.15, 16 ЖК  РО вправе  взимать плату за взнос КР при участии платежных агентов, осуществляющих деятельность по приему платежей физических лиц, а также банковских платежных агентов, осуществляющих деятельность в соответствии с законодательством о банках и банковской деятельности. </a:t>
            </a:r>
          </a:p>
          <a:p>
            <a:r>
              <a:rPr lang="ru-RU" sz="2000" dirty="0" smtClean="0">
                <a:latin typeface="+mj-lt"/>
              </a:rPr>
              <a:t>При привлечении третьих лиц  для осуществления расчетов с собственниками жилых помещений и взимания платы за жилое помещение и коммунальные услуги </a:t>
            </a:r>
            <a:r>
              <a:rPr lang="ru-RU" sz="2000" b="1" dirty="0" smtClean="0">
                <a:latin typeface="+mj-lt"/>
              </a:rPr>
              <a:t>согласие субъектов персональных данных на передачу персональных данных таким представителям не требуется.</a:t>
            </a:r>
          </a:p>
          <a:p>
            <a:endParaRPr lang="ru-RU" sz="3800" dirty="0" smtClean="0">
              <a:latin typeface="+mj-lt"/>
            </a:endParaRPr>
          </a:p>
          <a:p>
            <a:endParaRPr lang="ru-RU" sz="1600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575915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2400" b="1" dirty="0" smtClean="0">
                <a:latin typeface="+mj-lt"/>
              </a:rPr>
              <a:t>Предмет договора.</a:t>
            </a:r>
            <a:endParaRPr lang="ru-RU" sz="2400" dirty="0" smtClean="0">
              <a:latin typeface="+mj-lt"/>
            </a:endParaRPr>
          </a:p>
          <a:p>
            <a:pPr lvl="1"/>
            <a:r>
              <a:rPr lang="ru-RU" sz="2000" dirty="0" smtClean="0">
                <a:latin typeface="+mj-lt"/>
              </a:rPr>
              <a:t>Начисление платы за взнос на капитальный ремонт многоквартирных домов и включение в платёжный документ (счет-квитанцию) строки «взнос на капитальный ремонт» для оплаты взноса на капитальный ремонт собственниками жилых помещений.</a:t>
            </a:r>
          </a:p>
          <a:p>
            <a:pPr lvl="1"/>
            <a:r>
              <a:rPr lang="ru-RU" sz="2000" dirty="0" smtClean="0">
                <a:latin typeface="+mj-lt"/>
              </a:rPr>
              <a:t>Формирование и печать счетов для оплаты взноса на капитальный ремонт собственниками нежилых помещений и органам местного самоуправления.</a:t>
            </a:r>
          </a:p>
          <a:p>
            <a:pPr lvl="1"/>
            <a:r>
              <a:rPr lang="ru-RU" sz="2000" dirty="0" smtClean="0">
                <a:latin typeface="+mj-lt"/>
              </a:rPr>
              <a:t>Доставка платежных документов и счетов собственникам помещений МКД</a:t>
            </a:r>
          </a:p>
          <a:p>
            <a:pPr lvl="1"/>
            <a:r>
              <a:rPr lang="ru-RU" sz="2000" dirty="0" smtClean="0">
                <a:latin typeface="+mj-lt"/>
              </a:rPr>
              <a:t>Заключение договоров «О формировании фонда капитального ремонта и об организации проведения капитального ремонта общего имущества в этом многоквартирном доме» с собственниками помещений многоквартирных домов.</a:t>
            </a:r>
          </a:p>
          <a:p>
            <a:pPr lvl="1"/>
            <a:r>
              <a:rPr lang="ru-RU" sz="2000" dirty="0" smtClean="0">
                <a:latin typeface="+mj-lt"/>
              </a:rPr>
              <a:t>Обеспечение работы с неплательщиками.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332656"/>
            <a:ext cx="7772400" cy="5687144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+mj-lt"/>
              </a:rPr>
              <a:t>Рекомендуемая форма платежного документа</a:t>
            </a:r>
          </a:p>
          <a:p>
            <a:endParaRPr lang="ru-RU" dirty="0">
              <a:latin typeface="+mj-lt"/>
            </a:endParaRPr>
          </a:p>
        </p:txBody>
      </p:sp>
      <p:pic>
        <p:nvPicPr>
          <p:cNvPr id="7" name="Рисунок 6" descr="IMG_0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932721"/>
            <a:ext cx="4443958" cy="5448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188640"/>
            <a:ext cx="7772400" cy="5831160"/>
          </a:xfrm>
        </p:spPr>
        <p:txBody>
          <a:bodyPr/>
          <a:lstStyle/>
          <a:p>
            <a:pPr lvl="0" algn="ctr">
              <a:buNone/>
            </a:pPr>
            <a:r>
              <a:rPr lang="ru-RU" sz="2400" b="1" dirty="0" smtClean="0">
                <a:latin typeface="+mj-lt"/>
              </a:rPr>
              <a:t>Мониторинг РО начисленных и полученных платежей</a:t>
            </a:r>
          </a:p>
          <a:p>
            <a:pPr lvl="0"/>
            <a:endParaRPr lang="ru-RU" dirty="0" smtClean="0">
              <a:latin typeface="+mj-lt"/>
            </a:endParaRPr>
          </a:p>
          <a:p>
            <a:pPr lvl="0"/>
            <a:r>
              <a:rPr lang="ru-RU" sz="2000" dirty="0" smtClean="0">
                <a:latin typeface="+mj-lt"/>
              </a:rPr>
              <a:t>РО приобретает </a:t>
            </a:r>
            <a:r>
              <a:rPr lang="ru-RU" sz="2000" dirty="0" err="1" smtClean="0">
                <a:latin typeface="+mj-lt"/>
              </a:rPr>
              <a:t>биллинговый</a:t>
            </a:r>
            <a:r>
              <a:rPr lang="ru-RU" sz="2000" dirty="0" smtClean="0">
                <a:latin typeface="+mj-lt"/>
              </a:rPr>
              <a:t> комплекс и обеспечивает передачу данных по обработке платежей через стыковочные модули</a:t>
            </a:r>
          </a:p>
          <a:p>
            <a:pPr lvl="0"/>
            <a:r>
              <a:rPr lang="ru-RU" sz="2000" dirty="0" smtClean="0">
                <a:latin typeface="+mj-lt"/>
              </a:rPr>
              <a:t>РО предоставляет УК данные об открытых счетах, </a:t>
            </a:r>
            <a:r>
              <a:rPr lang="ru-RU" sz="2000" dirty="0" err="1" smtClean="0">
                <a:latin typeface="+mj-lt"/>
              </a:rPr>
              <a:t>спецсчетах</a:t>
            </a:r>
            <a:r>
              <a:rPr lang="ru-RU" sz="2000" dirty="0" smtClean="0">
                <a:latin typeface="+mj-lt"/>
              </a:rPr>
              <a:t> </a:t>
            </a:r>
          </a:p>
          <a:p>
            <a:pPr lvl="0"/>
            <a:r>
              <a:rPr lang="ru-RU" sz="2000" dirty="0" smtClean="0">
                <a:latin typeface="+mj-lt"/>
              </a:rPr>
              <a:t>Вся обработка платежей должна производится в разрезе МКД и открытых счетов, </a:t>
            </a:r>
            <a:r>
              <a:rPr lang="ru-RU" sz="2000" dirty="0" err="1" smtClean="0">
                <a:latin typeface="+mj-lt"/>
              </a:rPr>
              <a:t>спецсчетов</a:t>
            </a:r>
            <a:endParaRPr lang="ru-RU" sz="2000" dirty="0" smtClean="0">
              <a:latin typeface="+mj-lt"/>
            </a:endParaRPr>
          </a:p>
          <a:p>
            <a:pPr lvl="0"/>
            <a:r>
              <a:rPr lang="ru-RU" sz="2000" dirty="0" smtClean="0">
                <a:latin typeface="+mj-lt"/>
              </a:rPr>
              <a:t>Решение проблемы по единой базы данных Ленинградской области и начало процесса автоматизации ЖКХ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НО "Фонд КР Ленинградской области"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FBB1-FA02-48E1-877F-1072D2499183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27584" y="0"/>
            <a:ext cx="7772400" cy="640871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latin typeface="+mj-lt"/>
              </a:rPr>
              <a:t>Формирование отчетов в электронном и бумажном видах</a:t>
            </a:r>
          </a:p>
          <a:p>
            <a:pPr lvl="0"/>
            <a:r>
              <a:rPr lang="ru-RU" sz="3200" dirty="0" smtClean="0">
                <a:latin typeface="+mj-lt"/>
              </a:rPr>
              <a:t>Реквизиты </a:t>
            </a:r>
            <a:r>
              <a:rPr lang="ru-RU" sz="3200" dirty="0" err="1" smtClean="0">
                <a:latin typeface="+mj-lt"/>
              </a:rPr>
              <a:t>спецсчета</a:t>
            </a:r>
            <a:r>
              <a:rPr lang="ru-RU" sz="3200" dirty="0" smtClean="0">
                <a:latin typeface="+mj-lt"/>
              </a:rPr>
              <a:t>, счета регионального оператора</a:t>
            </a:r>
          </a:p>
          <a:p>
            <a:pPr lvl="0"/>
            <a:r>
              <a:rPr lang="ru-RU" sz="3200" dirty="0" smtClean="0">
                <a:latin typeface="+mj-lt"/>
              </a:rPr>
              <a:t>Наименование МКД</a:t>
            </a:r>
          </a:p>
          <a:p>
            <a:pPr lvl="0"/>
            <a:r>
              <a:rPr lang="ru-RU" sz="3200" dirty="0" smtClean="0">
                <a:latin typeface="+mj-lt"/>
              </a:rPr>
              <a:t>№ кв.</a:t>
            </a:r>
          </a:p>
          <a:p>
            <a:pPr lvl="0"/>
            <a:r>
              <a:rPr lang="ru-RU" sz="3200" dirty="0" smtClean="0">
                <a:latin typeface="+mj-lt"/>
              </a:rPr>
              <a:t>Площадь квартиры</a:t>
            </a:r>
          </a:p>
          <a:p>
            <a:pPr lvl="0"/>
            <a:r>
              <a:rPr lang="ru-RU" sz="3200" dirty="0" smtClean="0">
                <a:latin typeface="+mj-lt"/>
              </a:rPr>
              <a:t>Размер минимального взноса КР</a:t>
            </a:r>
          </a:p>
          <a:p>
            <a:pPr lvl="0"/>
            <a:r>
              <a:rPr lang="ru-RU" sz="3200" dirty="0" smtClean="0">
                <a:latin typeface="+mj-lt"/>
              </a:rPr>
              <a:t>Размер дополнительного взноса КР</a:t>
            </a:r>
          </a:p>
          <a:p>
            <a:pPr lvl="0"/>
            <a:r>
              <a:rPr lang="ru-RU" sz="3200" dirty="0" smtClean="0">
                <a:latin typeface="+mj-lt"/>
              </a:rPr>
              <a:t>Код лицевого счета</a:t>
            </a:r>
          </a:p>
          <a:p>
            <a:pPr lvl="0"/>
            <a:r>
              <a:rPr lang="ru-RU" sz="3200" dirty="0" smtClean="0">
                <a:latin typeface="+mj-lt"/>
              </a:rPr>
              <a:t>ФИО собственника помещения</a:t>
            </a:r>
          </a:p>
          <a:p>
            <a:pPr lvl="0"/>
            <a:r>
              <a:rPr lang="ru-RU" sz="3200" dirty="0" smtClean="0">
                <a:latin typeface="+mj-lt"/>
              </a:rPr>
              <a:t>Входящее сальдо</a:t>
            </a:r>
          </a:p>
          <a:p>
            <a:pPr lvl="0"/>
            <a:r>
              <a:rPr lang="ru-RU" sz="3200" dirty="0" smtClean="0">
                <a:latin typeface="+mj-lt"/>
              </a:rPr>
              <a:t>Постоянные начисления</a:t>
            </a:r>
          </a:p>
          <a:p>
            <a:pPr lvl="0"/>
            <a:r>
              <a:rPr lang="ru-RU" sz="3200" dirty="0" smtClean="0">
                <a:latin typeface="+mj-lt"/>
              </a:rPr>
              <a:t>Доначисления, списания</a:t>
            </a:r>
          </a:p>
          <a:p>
            <a:pPr lvl="0"/>
            <a:r>
              <a:rPr lang="ru-RU" sz="3200" dirty="0" smtClean="0">
                <a:latin typeface="+mj-lt"/>
              </a:rPr>
              <a:t>Скидка по льготе</a:t>
            </a:r>
          </a:p>
          <a:p>
            <a:pPr lvl="0"/>
            <a:r>
              <a:rPr lang="ru-RU" sz="3200" dirty="0" smtClean="0">
                <a:latin typeface="+mj-lt"/>
              </a:rPr>
              <a:t>Субсидии</a:t>
            </a:r>
          </a:p>
          <a:p>
            <a:pPr lvl="0"/>
            <a:r>
              <a:rPr lang="ru-RU" sz="3200" dirty="0" smtClean="0">
                <a:latin typeface="+mj-lt"/>
              </a:rPr>
              <a:t>Сумма оплаты</a:t>
            </a:r>
          </a:p>
          <a:p>
            <a:pPr lvl="0"/>
            <a:r>
              <a:rPr lang="ru-RU" sz="3200" dirty="0" smtClean="0">
                <a:latin typeface="+mj-lt"/>
              </a:rPr>
              <a:t>Исходящее сальдо</a:t>
            </a:r>
          </a:p>
          <a:p>
            <a:pPr lvl="0"/>
            <a:r>
              <a:rPr lang="ru-RU" sz="3200" dirty="0" smtClean="0">
                <a:latin typeface="+mj-lt"/>
              </a:rPr>
              <a:t>Просроченная задолженность</a:t>
            </a:r>
          </a:p>
          <a:p>
            <a:pPr lvl="0"/>
            <a:r>
              <a:rPr lang="ru-RU" sz="3200" dirty="0" smtClean="0">
                <a:latin typeface="+mj-lt"/>
              </a:rPr>
              <a:t>Дата последнего платежа</a:t>
            </a:r>
          </a:p>
          <a:p>
            <a:pPr lvl="0"/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8511</TotalTime>
  <Words>1273</Words>
  <Application>Microsoft Office PowerPoint</Application>
  <PresentationFormat>Экран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Слайд 1</vt:lpstr>
      <vt:lpstr>Взаимодействие УК и РО</vt:lpstr>
      <vt:lpstr> Участие РО и УК в организации КР МКД</vt:lpstr>
      <vt:lpstr>Подготовительная работа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Работа с неплательщиками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250</cp:revision>
  <dcterms:created xsi:type="dcterms:W3CDTF">2014-02-06T11:16:19Z</dcterms:created>
  <dcterms:modified xsi:type="dcterms:W3CDTF">2014-03-27T06:05:46Z</dcterms:modified>
</cp:coreProperties>
</file>